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3" r:id="rId3"/>
    <p:sldId id="258" r:id="rId4"/>
    <p:sldId id="293" r:id="rId5"/>
    <p:sldId id="294" r:id="rId6"/>
    <p:sldId id="296" r:id="rId7"/>
    <p:sldId id="260" r:id="rId8"/>
    <p:sldId id="279" r:id="rId9"/>
    <p:sldId id="262" r:id="rId10"/>
    <p:sldId id="280" r:id="rId11"/>
    <p:sldId id="295" r:id="rId12"/>
    <p:sldId id="302" r:id="rId13"/>
    <p:sldId id="288" r:id="rId14"/>
    <p:sldId id="289" r:id="rId15"/>
    <p:sldId id="290" r:id="rId16"/>
    <p:sldId id="291" r:id="rId17"/>
    <p:sldId id="281" r:id="rId18"/>
    <p:sldId id="297" r:id="rId19"/>
    <p:sldId id="298" r:id="rId20"/>
    <p:sldId id="300" r:id="rId21"/>
    <p:sldId id="299" r:id="rId22"/>
    <p:sldId id="301" r:id="rId2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6EB5-F8E3-43C7-AA71-17E889CA62BD}" type="datetimeFigureOut">
              <a:rPr lang="fr-BE" smtClean="0"/>
              <a:t>22-08-21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AC62-4562-4909-9DA9-3C03CCF8BA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75301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6EB5-F8E3-43C7-AA71-17E889CA62BD}" type="datetimeFigureOut">
              <a:rPr lang="fr-BE" smtClean="0"/>
              <a:t>22-08-21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AC62-4562-4909-9DA9-3C03CCF8BA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07541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6EB5-F8E3-43C7-AA71-17E889CA62BD}" type="datetimeFigureOut">
              <a:rPr lang="fr-BE" smtClean="0"/>
              <a:t>22-08-21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AC62-4562-4909-9DA9-3C03CCF8BA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53452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6EB5-F8E3-43C7-AA71-17E889CA62BD}" type="datetimeFigureOut">
              <a:rPr lang="fr-BE" smtClean="0"/>
              <a:t>22-08-21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AC62-4562-4909-9DA9-3C03CCF8BA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56641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6EB5-F8E3-43C7-AA71-17E889CA62BD}" type="datetimeFigureOut">
              <a:rPr lang="fr-BE" smtClean="0"/>
              <a:t>22-08-21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AC62-4562-4909-9DA9-3C03CCF8BA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84633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6EB5-F8E3-43C7-AA71-17E889CA62BD}" type="datetimeFigureOut">
              <a:rPr lang="fr-BE" smtClean="0"/>
              <a:t>22-08-21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AC62-4562-4909-9DA9-3C03CCF8BA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77899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6EB5-F8E3-43C7-AA71-17E889CA62BD}" type="datetimeFigureOut">
              <a:rPr lang="fr-BE" smtClean="0"/>
              <a:t>22-08-21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AC62-4562-4909-9DA9-3C03CCF8BA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5788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6EB5-F8E3-43C7-AA71-17E889CA62BD}" type="datetimeFigureOut">
              <a:rPr lang="fr-BE" smtClean="0"/>
              <a:t>22-08-21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AC62-4562-4909-9DA9-3C03CCF8BA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39656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6EB5-F8E3-43C7-AA71-17E889CA62BD}" type="datetimeFigureOut">
              <a:rPr lang="fr-BE" smtClean="0"/>
              <a:t>22-08-21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AC62-4562-4909-9DA9-3C03CCF8BA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99149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6EB5-F8E3-43C7-AA71-17E889CA62BD}" type="datetimeFigureOut">
              <a:rPr lang="fr-BE" smtClean="0"/>
              <a:t>22-08-21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AC62-4562-4909-9DA9-3C03CCF8BA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13389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6EB5-F8E3-43C7-AA71-17E889CA62BD}" type="datetimeFigureOut">
              <a:rPr lang="fr-BE" smtClean="0"/>
              <a:t>22-08-21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AC62-4562-4909-9DA9-3C03CCF8BA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96267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A6EB5-F8E3-43C7-AA71-17E889CA62BD}" type="datetimeFigureOut">
              <a:rPr lang="fr-BE" smtClean="0"/>
              <a:t>22-08-21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CAC62-4562-4909-9DA9-3C03CCF8BA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06554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48284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r-BE" sz="4400" b="1" dirty="0" smtClean="0"/>
              <a:t>Vénissieux – 22 août 2021</a:t>
            </a:r>
            <a:br>
              <a:rPr lang="fr-BE" sz="4400" b="1" dirty="0" smtClean="0"/>
            </a:br>
            <a:r>
              <a:rPr lang="fr-BE" b="1" dirty="0" smtClean="0">
                <a:solidFill>
                  <a:srgbClr val="FF0000"/>
                </a:solidFill>
              </a:rPr>
              <a:t/>
            </a:r>
            <a:br>
              <a:rPr lang="fr-BE" b="1" dirty="0" smtClean="0">
                <a:solidFill>
                  <a:srgbClr val="FF0000"/>
                </a:solidFill>
              </a:rPr>
            </a:br>
            <a:r>
              <a:rPr lang="fr-BE" b="1" dirty="0" smtClean="0">
                <a:solidFill>
                  <a:srgbClr val="FF0000"/>
                </a:solidFill>
              </a:rPr>
              <a:t>La question de la grammaire</a:t>
            </a:r>
            <a:br>
              <a:rPr lang="fr-BE" b="1" dirty="0" smtClean="0">
                <a:solidFill>
                  <a:srgbClr val="FF0000"/>
                </a:solidFill>
              </a:rPr>
            </a:br>
            <a:r>
              <a:rPr lang="fr-BE" b="1" dirty="0" smtClean="0">
                <a:solidFill>
                  <a:srgbClr val="FF0000"/>
                </a:solidFill>
              </a:rPr>
              <a:t>I: Préalables</a:t>
            </a:r>
            <a:endParaRPr lang="fr-BE" b="1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868130"/>
            <a:ext cx="9144000" cy="1655762"/>
          </a:xfrm>
        </p:spPr>
        <p:txBody>
          <a:bodyPr/>
          <a:lstStyle/>
          <a:p>
            <a:endParaRPr lang="fr-BE" dirty="0" smtClean="0"/>
          </a:p>
          <a:p>
            <a:r>
              <a:rPr lang="fr-BE" sz="3200" dirty="0" smtClean="0"/>
              <a:t>Jean-Marc DEFAYS, Université de Liège</a:t>
            </a:r>
            <a:endParaRPr lang="fr-BE" sz="3200" dirty="0"/>
          </a:p>
        </p:txBody>
      </p:sp>
    </p:spTree>
    <p:extLst>
      <p:ext uri="{BB962C8B-B14F-4D97-AF65-F5344CB8AC3E}">
        <p14:creationId xmlns:p14="http://schemas.microsoft.com/office/powerpoint/2010/main" val="207620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r-BE" sz="5200" dirty="0" smtClean="0"/>
              <a:t>Qu’est ce qui est le plus important à acquérir selon vous (par ordre de priorité) pour apprendre une langue étrangère?</a:t>
            </a:r>
          </a:p>
          <a:p>
            <a:pPr marL="0" indent="0">
              <a:buNone/>
            </a:pPr>
            <a:endParaRPr lang="fr-BE" sz="4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BE" sz="4400" dirty="0"/>
              <a:t> </a:t>
            </a:r>
            <a:r>
              <a:rPr lang="fr-BE" sz="4400" dirty="0" smtClean="0"/>
              <a:t>le vocabulaire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sz="4400" dirty="0"/>
              <a:t> </a:t>
            </a:r>
            <a:r>
              <a:rPr lang="fr-BE" sz="4400" dirty="0" smtClean="0"/>
              <a:t>la grammaire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sz="4400" dirty="0" smtClean="0"/>
              <a:t> la prononciation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sz="4400" dirty="0"/>
              <a:t> </a:t>
            </a:r>
            <a:r>
              <a:rPr lang="fr-BE" sz="4400" dirty="0" smtClean="0"/>
              <a:t>la culture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sz="4400" dirty="0"/>
              <a:t> </a:t>
            </a:r>
            <a:r>
              <a:rPr lang="fr-BE" sz="4400" dirty="0" smtClean="0"/>
              <a:t>l’orthographe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sz="4400" dirty="0"/>
              <a:t> </a:t>
            </a:r>
            <a:r>
              <a:rPr lang="fr-BE" sz="4400" dirty="0" smtClean="0"/>
              <a:t>autres:…</a:t>
            </a:r>
          </a:p>
          <a:p>
            <a:pPr marL="0" indent="0">
              <a:buNone/>
            </a:pPr>
            <a:endParaRPr lang="fr-BE" sz="4400" dirty="0" smtClean="0"/>
          </a:p>
        </p:txBody>
      </p:sp>
    </p:spTree>
    <p:extLst>
      <p:ext uri="{BB962C8B-B14F-4D97-AF65-F5344CB8AC3E}">
        <p14:creationId xmlns:p14="http://schemas.microsoft.com/office/powerpoint/2010/main" val="272433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BE" sz="4400" dirty="0" smtClean="0"/>
              <a:t>…Et pour communiquer en langue étrangère?</a:t>
            </a:r>
          </a:p>
          <a:p>
            <a:pPr marL="0" indent="0">
              <a:buNone/>
            </a:pPr>
            <a:endParaRPr lang="fr-BE" sz="33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BE" sz="3300" dirty="0"/>
              <a:t> </a:t>
            </a:r>
            <a:r>
              <a:rPr lang="fr-BE" sz="3300" dirty="0" smtClean="0"/>
              <a:t>le vocabulaire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sz="3300" dirty="0"/>
              <a:t> </a:t>
            </a:r>
            <a:r>
              <a:rPr lang="fr-BE" sz="3300" dirty="0" smtClean="0"/>
              <a:t>la grammaire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sz="3300" dirty="0" smtClean="0"/>
              <a:t> la prononciation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sz="3300" dirty="0"/>
              <a:t> </a:t>
            </a:r>
            <a:r>
              <a:rPr lang="fr-BE" sz="3300" dirty="0" smtClean="0"/>
              <a:t>la culture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sz="3300" dirty="0"/>
              <a:t> </a:t>
            </a:r>
            <a:r>
              <a:rPr lang="fr-BE" sz="3300" dirty="0" smtClean="0"/>
              <a:t>l’orthographe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sz="3300" dirty="0"/>
              <a:t> </a:t>
            </a:r>
            <a:r>
              <a:rPr lang="fr-BE" sz="3300" dirty="0" smtClean="0"/>
              <a:t>autres: …</a:t>
            </a:r>
          </a:p>
          <a:p>
            <a:pPr marL="0" indent="0">
              <a:buNone/>
            </a:pPr>
            <a:endParaRPr lang="fr-BE" sz="4400" dirty="0" smtClean="0"/>
          </a:p>
        </p:txBody>
      </p:sp>
    </p:spTree>
    <p:extLst>
      <p:ext uri="{BB962C8B-B14F-4D97-AF65-F5344CB8AC3E}">
        <p14:creationId xmlns:p14="http://schemas.microsoft.com/office/powerpoint/2010/main" val="94718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45331"/>
            <a:ext cx="10515600" cy="529614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fr-BE" dirty="0" smtClean="0"/>
          </a:p>
          <a:p>
            <a:pPr marL="0" indent="0">
              <a:buNone/>
            </a:pPr>
            <a:r>
              <a:rPr lang="fr-BE" sz="3600" dirty="0" smtClean="0"/>
              <a:t>1. Qu’est-ce </a:t>
            </a:r>
            <a:r>
              <a:rPr lang="fr-BE" sz="3600" dirty="0"/>
              <a:t>que la « grammaire » d’une </a:t>
            </a:r>
            <a:r>
              <a:rPr lang="fr-BE" sz="3600" dirty="0" smtClean="0"/>
              <a:t>langue et </a:t>
            </a:r>
            <a:r>
              <a:rPr lang="fr-BE" sz="3600" dirty="0"/>
              <a:t>à quoi </a:t>
            </a:r>
            <a:r>
              <a:rPr lang="fr-BE" sz="3600" dirty="0" smtClean="0"/>
              <a:t>sert-elle </a:t>
            </a:r>
            <a:r>
              <a:rPr lang="fr-BE" sz="3600" dirty="0"/>
              <a:t>? Dans quelle mesure en a-t-on besoin pour utiliser la langue </a:t>
            </a:r>
            <a:r>
              <a:rPr lang="fr-BE" sz="3600" dirty="0" smtClean="0"/>
              <a:t>?</a:t>
            </a:r>
          </a:p>
          <a:p>
            <a:pPr marL="0" indent="0">
              <a:buNone/>
            </a:pPr>
            <a:endParaRPr lang="fr-BE" sz="3600" dirty="0"/>
          </a:p>
          <a:p>
            <a:pPr marL="0" indent="0">
              <a:buNone/>
            </a:pPr>
            <a:r>
              <a:rPr lang="fr-BE" sz="3600" dirty="0" smtClean="0"/>
              <a:t>2. Invente-t-on </a:t>
            </a:r>
            <a:r>
              <a:rPr lang="fr-BE" sz="3600" dirty="0"/>
              <a:t>ou découvre-t-on les règles de grammaire </a:t>
            </a:r>
            <a:r>
              <a:rPr lang="fr-BE" sz="3600" dirty="0" smtClean="0"/>
              <a:t>?</a:t>
            </a:r>
          </a:p>
          <a:p>
            <a:pPr marL="0" indent="0">
              <a:buNone/>
            </a:pPr>
            <a:r>
              <a:rPr lang="fr-BE" sz="3600" dirty="0" smtClean="0"/>
              <a:t> </a:t>
            </a:r>
          </a:p>
          <a:p>
            <a:pPr marL="0" indent="0">
              <a:buNone/>
            </a:pPr>
            <a:r>
              <a:rPr lang="fr-BE" sz="3600" dirty="0" smtClean="0"/>
              <a:t>3</a:t>
            </a:r>
            <a:r>
              <a:rPr lang="fr-BE" sz="3600" dirty="0" smtClean="0"/>
              <a:t>. Sur </a:t>
            </a:r>
            <a:r>
              <a:rPr lang="fr-BE" sz="3600" dirty="0"/>
              <a:t>quels critères se base-t-on pour établir une règle de grammaire (par ex. : « le participe passé des verbes pronominaux avec l’auxiliaire avoir s’accorde en genre et en nombre avec le complément d’objet direct s’il est placé avant le verbe. ») </a:t>
            </a:r>
            <a:r>
              <a:rPr lang="fr-BE" sz="3600" dirty="0" smtClean="0"/>
              <a:t>?</a:t>
            </a:r>
          </a:p>
          <a:p>
            <a:pPr marL="0" indent="0">
              <a:buNone/>
            </a:pPr>
            <a:endParaRPr lang="fr-BE" sz="3600" dirty="0"/>
          </a:p>
          <a:p>
            <a:pPr marL="0" indent="0">
              <a:buNone/>
            </a:pPr>
            <a:r>
              <a:rPr lang="fr-BE" sz="3600" dirty="0" smtClean="0"/>
              <a:t>4. </a:t>
            </a:r>
            <a:r>
              <a:rPr lang="fr-BE" sz="3600" dirty="0" smtClean="0"/>
              <a:t>Est-ce que la grammaire est indépendante par rapport aux autres </a:t>
            </a:r>
            <a:r>
              <a:rPr lang="fr-BE" sz="3600" dirty="0"/>
              <a:t>domaines de la </a:t>
            </a:r>
            <a:r>
              <a:rPr lang="fr-BE" sz="3600" dirty="0" smtClean="0"/>
              <a:t>linguistique ?</a:t>
            </a:r>
            <a:endParaRPr lang="fr-BE" sz="3600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9952"/>
          </a:xfrm>
        </p:spPr>
        <p:txBody>
          <a:bodyPr>
            <a:normAutofit fontScale="90000"/>
          </a:bodyPr>
          <a:lstStyle/>
          <a:p>
            <a:pPr algn="ctr"/>
            <a:r>
              <a:rPr lang="fr-BE" dirty="0">
                <a:solidFill>
                  <a:srgbClr val="FF0000"/>
                </a:solidFill>
              </a:rPr>
              <a:t>3</a:t>
            </a:r>
            <a:r>
              <a:rPr lang="fr-BE" dirty="0" smtClean="0">
                <a:solidFill>
                  <a:srgbClr val="FF0000"/>
                </a:solidFill>
              </a:rPr>
              <a:t>. Représentations de la grammaire</a:t>
            </a:r>
            <a:endParaRPr lang="fr-B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85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BE" dirty="0" smtClean="0"/>
          </a:p>
          <a:p>
            <a:pPr marL="0" indent="0">
              <a:buNone/>
            </a:pPr>
            <a:r>
              <a:rPr lang="fr-BE" sz="4400" dirty="0"/>
              <a:t>5</a:t>
            </a:r>
            <a:r>
              <a:rPr lang="fr-BE" sz="4400" dirty="0" smtClean="0"/>
              <a:t>. </a:t>
            </a:r>
            <a:r>
              <a:rPr lang="fr-BE" sz="4400" dirty="0" smtClean="0"/>
              <a:t>Les apprenants allophones (en immersion) doivent-ils connaître la grammaire pour se mettre à parler français ?</a:t>
            </a:r>
          </a:p>
          <a:p>
            <a:pPr marL="0" indent="0">
              <a:buNone/>
            </a:pPr>
            <a:endParaRPr lang="fr-BE" sz="4400" dirty="0"/>
          </a:p>
          <a:p>
            <a:pPr marL="0" indent="0">
              <a:buNone/>
            </a:pPr>
            <a:r>
              <a:rPr lang="fr-BE" sz="4400" dirty="0"/>
              <a:t>À</a:t>
            </a:r>
            <a:r>
              <a:rPr lang="fr-BE" sz="4400" dirty="0" smtClean="0"/>
              <a:t> partir de quel stade?</a:t>
            </a:r>
          </a:p>
        </p:txBody>
      </p:sp>
    </p:spTree>
    <p:extLst>
      <p:ext uri="{BB962C8B-B14F-4D97-AF65-F5344CB8AC3E}">
        <p14:creationId xmlns:p14="http://schemas.microsoft.com/office/powerpoint/2010/main" val="302727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>
                <a:solidFill>
                  <a:srgbClr val="FF0000"/>
                </a:solidFill>
              </a:rPr>
              <a:t>NB:</a:t>
            </a:r>
            <a:endParaRPr lang="fr-BE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396271"/>
          </a:xfrm>
        </p:spPr>
        <p:txBody>
          <a:bodyPr>
            <a:normAutofit lnSpcReduction="10000"/>
          </a:bodyPr>
          <a:lstStyle/>
          <a:p>
            <a:pPr marL="357188" indent="-357188"/>
            <a:r>
              <a:rPr lang="fr-BE" sz="4000" dirty="0" smtClean="0"/>
              <a:t>Ils </a:t>
            </a:r>
            <a:r>
              <a:rPr lang="fr-BE" sz="4000" dirty="0"/>
              <a:t>apprennent </a:t>
            </a:r>
            <a:r>
              <a:rPr lang="fr-BE" sz="4000" dirty="0" smtClean="0"/>
              <a:t>d’abord à </a:t>
            </a:r>
            <a:r>
              <a:rPr lang="fr-BE" sz="4000" dirty="0"/>
              <a:t>reconnaître l’utilité </a:t>
            </a:r>
            <a:r>
              <a:rPr lang="fr-BE" sz="4000" dirty="0" smtClean="0"/>
              <a:t>de recourir à la langue étrangère</a:t>
            </a:r>
          </a:p>
          <a:p>
            <a:pPr marL="357188" indent="-357188"/>
            <a:r>
              <a:rPr lang="fr-BE" sz="4000" dirty="0"/>
              <a:t>a</a:t>
            </a:r>
            <a:r>
              <a:rPr lang="fr-BE" sz="4000" dirty="0" smtClean="0"/>
              <a:t>insi que le contexte et les inflexions de la voix (amicales ou hostiles)</a:t>
            </a:r>
          </a:p>
          <a:p>
            <a:pPr marL="357188" indent="-357188"/>
            <a:r>
              <a:rPr lang="fr-BE" sz="4000" dirty="0" smtClean="0"/>
              <a:t>puis des formules toutes faites qu’ils répètent sans distinguer vocabulaire et syntaxe</a:t>
            </a:r>
          </a:p>
          <a:p>
            <a:pPr marL="357188" indent="-357188"/>
            <a:r>
              <a:rPr lang="fr-BE" sz="4000" dirty="0"/>
              <a:t>a</a:t>
            </a:r>
            <a:r>
              <a:rPr lang="fr-BE" sz="4000" dirty="0" smtClean="0"/>
              <a:t>vant de commencer à segmenter et à organiser les unités de la langue </a:t>
            </a:r>
          </a:p>
          <a:p>
            <a:endParaRPr lang="fr-BE" sz="4000" dirty="0" smtClean="0"/>
          </a:p>
        </p:txBody>
      </p:sp>
    </p:spTree>
    <p:extLst>
      <p:ext uri="{BB962C8B-B14F-4D97-AF65-F5344CB8AC3E}">
        <p14:creationId xmlns:p14="http://schemas.microsoft.com/office/powerpoint/2010/main" val="80769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BE" dirty="0" smtClean="0"/>
          </a:p>
          <a:p>
            <a:pPr marL="0" indent="0">
              <a:buNone/>
            </a:pPr>
            <a:r>
              <a:rPr lang="fr-BE" sz="4400" dirty="0"/>
              <a:t>6</a:t>
            </a:r>
            <a:r>
              <a:rPr lang="fr-BE" sz="4400" dirty="0" smtClean="0"/>
              <a:t>. </a:t>
            </a:r>
            <a:r>
              <a:rPr lang="fr-BE" sz="4400" dirty="0" smtClean="0"/>
              <a:t>Est-ce seulement à l’école ou dans les manuels que l’on apprend la grammaire?</a:t>
            </a:r>
          </a:p>
        </p:txBody>
      </p:sp>
    </p:spTree>
    <p:extLst>
      <p:ext uri="{BB962C8B-B14F-4D97-AF65-F5344CB8AC3E}">
        <p14:creationId xmlns:p14="http://schemas.microsoft.com/office/powerpoint/2010/main" val="2553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>
                <a:solidFill>
                  <a:srgbClr val="FF0000"/>
                </a:solidFill>
              </a:rPr>
              <a:t>NB:</a:t>
            </a:r>
            <a:endParaRPr lang="fr-BE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fr-BE" sz="4400" dirty="0"/>
              <a:t>p</a:t>
            </a:r>
            <a:r>
              <a:rPr lang="fr-BE" sz="4400" dirty="0" smtClean="0"/>
              <a:t>as besoin d’aller à l’école, ni même d’être alphabétisé pour maîtriser une ou plusieurs langues</a:t>
            </a:r>
          </a:p>
          <a:p>
            <a:pPr>
              <a:buFontTx/>
              <a:buChar char="-"/>
            </a:pPr>
            <a:r>
              <a:rPr lang="fr-BE" sz="4400" dirty="0" smtClean="0"/>
              <a:t>à l’école et dans les manuels, on apprend la </a:t>
            </a:r>
            <a:r>
              <a:rPr lang="fr-BE" sz="4400" i="1" dirty="0" smtClean="0"/>
              <a:t>métalinguistique</a:t>
            </a:r>
            <a:r>
              <a:rPr lang="fr-BE" sz="4400" dirty="0" smtClean="0"/>
              <a:t> qui ne concerne pas la capacité d’</a:t>
            </a:r>
            <a:r>
              <a:rPr lang="fr-BE" sz="4400" u="sng" dirty="0" smtClean="0"/>
              <a:t>utiliser</a:t>
            </a:r>
            <a:r>
              <a:rPr lang="fr-BE" sz="4400" dirty="0" smtClean="0"/>
              <a:t> la langue mais d’</a:t>
            </a:r>
            <a:r>
              <a:rPr lang="fr-BE" sz="4400" u="sng" dirty="0" smtClean="0"/>
              <a:t>expliquer</a:t>
            </a:r>
            <a:r>
              <a:rPr lang="fr-BE" sz="4400" dirty="0" smtClean="0"/>
              <a:t> la langue</a:t>
            </a:r>
          </a:p>
        </p:txBody>
      </p:sp>
    </p:spTree>
    <p:extLst>
      <p:ext uri="{BB962C8B-B14F-4D97-AF65-F5344CB8AC3E}">
        <p14:creationId xmlns:p14="http://schemas.microsoft.com/office/powerpoint/2010/main" val="333677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BE" dirty="0" smtClean="0"/>
          </a:p>
          <a:p>
            <a:pPr marL="0" indent="0">
              <a:buNone/>
            </a:pPr>
            <a:r>
              <a:rPr lang="fr-BE" sz="4400" dirty="0"/>
              <a:t>7</a:t>
            </a:r>
            <a:r>
              <a:rPr lang="fr-BE" sz="4400" dirty="0" smtClean="0"/>
              <a:t>. </a:t>
            </a:r>
            <a:r>
              <a:rPr lang="fr-BE" sz="4400" dirty="0" smtClean="0"/>
              <a:t>La langue française est-elle plus difficile que les autres?</a:t>
            </a:r>
          </a:p>
        </p:txBody>
      </p:sp>
    </p:spTree>
    <p:extLst>
      <p:ext uri="{BB962C8B-B14F-4D97-AF65-F5344CB8AC3E}">
        <p14:creationId xmlns:p14="http://schemas.microsoft.com/office/powerpoint/2010/main" val="162399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>
                <a:solidFill>
                  <a:srgbClr val="FF0000"/>
                </a:solidFill>
              </a:rPr>
              <a:t>NB:</a:t>
            </a:r>
            <a:endParaRPr lang="fr-BE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fr-BE" sz="4400" dirty="0" smtClean="0"/>
              <a:t>Le degré (réel ou ressenti) de difficulté d’une langue est très relatif, il repose sur de nombreux facteurs et touche différemment les multiples aspects d’une langue</a:t>
            </a:r>
          </a:p>
          <a:p>
            <a:pPr>
              <a:buFontTx/>
              <a:buChar char="-"/>
            </a:pPr>
            <a:r>
              <a:rPr lang="fr-BE" sz="4400" dirty="0"/>
              <a:t>En tout cas : pas de langues </a:t>
            </a:r>
            <a:r>
              <a:rPr lang="fr-BE" sz="4400" dirty="0" smtClean="0"/>
              <a:t>sur/sous-développées : toutes la même capacité expressive, communicative, analytique… </a:t>
            </a:r>
            <a:endParaRPr lang="fr-BE" sz="4400" dirty="0"/>
          </a:p>
          <a:p>
            <a:pPr>
              <a:buFontTx/>
              <a:buChar char="-"/>
            </a:pPr>
            <a:endParaRPr lang="fr-BE" sz="4400" dirty="0" smtClean="0"/>
          </a:p>
        </p:txBody>
      </p:sp>
    </p:spTree>
    <p:extLst>
      <p:ext uri="{BB962C8B-B14F-4D97-AF65-F5344CB8AC3E}">
        <p14:creationId xmlns:p14="http://schemas.microsoft.com/office/powerpoint/2010/main" val="38632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>
                <a:solidFill>
                  <a:srgbClr val="FF0000"/>
                </a:solidFill>
              </a:rPr>
              <a:t>NB:</a:t>
            </a:r>
            <a:endParaRPr lang="fr-BE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fr-BE" sz="4000" dirty="0" smtClean="0"/>
              <a:t>Mais le français à la réputation d’être difficile</a:t>
            </a:r>
          </a:p>
          <a:p>
            <a:pPr marL="0" indent="0">
              <a:buNone/>
            </a:pPr>
            <a:r>
              <a:rPr lang="fr-BE" sz="4000" dirty="0" smtClean="0"/>
              <a:t>&lt; image élitiste de la culture française à l’étranger</a:t>
            </a:r>
          </a:p>
          <a:p>
            <a:pPr marL="0" indent="0">
              <a:buNone/>
            </a:pPr>
            <a:r>
              <a:rPr lang="fr-BE" sz="4000" dirty="0" smtClean="0"/>
              <a:t>&lt; tradition puriste de la langue chez les Français eux-mêmes</a:t>
            </a:r>
          </a:p>
          <a:p>
            <a:pPr marL="0" indent="0">
              <a:buNone/>
            </a:pPr>
            <a:r>
              <a:rPr lang="fr-BE" sz="4000" dirty="0" smtClean="0"/>
              <a:t>&lt; peu de tolérance aux variations (~erreurs) </a:t>
            </a:r>
            <a:r>
              <a:rPr lang="fr-BE" sz="4000" dirty="0"/>
              <a:t>des apprenants </a:t>
            </a:r>
            <a:r>
              <a:rPr lang="fr-BE" sz="4000" dirty="0" smtClean="0"/>
              <a:t>étrangers de la part des francophones (?)</a:t>
            </a:r>
          </a:p>
          <a:p>
            <a:pPr marL="0" indent="0">
              <a:buNone/>
            </a:pPr>
            <a:r>
              <a:rPr lang="fr-BE" sz="4000" dirty="0" smtClean="0"/>
              <a:t>&lt; focalisation sur l’orthographe  (pire en anglais!)</a:t>
            </a:r>
            <a:endParaRPr lang="fr-BE" sz="4400" dirty="0"/>
          </a:p>
          <a:p>
            <a:pPr>
              <a:buFontTx/>
              <a:buChar char="-"/>
            </a:pPr>
            <a:endParaRPr lang="fr-BE" sz="4400" dirty="0" smtClean="0"/>
          </a:p>
        </p:txBody>
      </p:sp>
    </p:spTree>
    <p:extLst>
      <p:ext uri="{BB962C8B-B14F-4D97-AF65-F5344CB8AC3E}">
        <p14:creationId xmlns:p14="http://schemas.microsoft.com/office/powerpoint/2010/main" val="338135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>
                <a:solidFill>
                  <a:srgbClr val="FF0000"/>
                </a:solidFill>
              </a:rPr>
              <a:t>La grammaire en didactique du(des) (F)LE…</a:t>
            </a:r>
            <a:endParaRPr lang="fr-BE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fr-BE" dirty="0"/>
              <a:t>l</a:t>
            </a:r>
            <a:r>
              <a:rPr lang="fr-BE" dirty="0" smtClean="0"/>
              <a:t>a question controversée (qui fâche : à éviter entre collègues)</a:t>
            </a:r>
          </a:p>
          <a:p>
            <a:pPr>
              <a:buFontTx/>
              <a:buChar char="-"/>
            </a:pPr>
            <a:r>
              <a:rPr lang="fr-BE" dirty="0"/>
              <a:t>la question-bateau (inévitable)</a:t>
            </a:r>
          </a:p>
          <a:p>
            <a:pPr>
              <a:buFontTx/>
              <a:buChar char="-"/>
            </a:pPr>
            <a:r>
              <a:rPr lang="fr-BE" dirty="0" smtClean="0"/>
              <a:t>la question insoluble (seulement des solutions provisoires)</a:t>
            </a:r>
          </a:p>
          <a:p>
            <a:pPr>
              <a:buFontTx/>
              <a:buChar char="-"/>
            </a:pPr>
            <a:r>
              <a:rPr lang="fr-BE" dirty="0" smtClean="0"/>
              <a:t>la question inépuisable (fonds de commerce de la didactique)</a:t>
            </a:r>
          </a:p>
          <a:p>
            <a:pPr>
              <a:buFontTx/>
              <a:buChar char="-"/>
            </a:pPr>
            <a:r>
              <a:rPr lang="fr-BE" dirty="0"/>
              <a:t>l</a:t>
            </a:r>
            <a:r>
              <a:rPr lang="fr-BE" dirty="0" smtClean="0"/>
              <a:t>a question originelle (la gram-mère)</a:t>
            </a:r>
          </a:p>
          <a:p>
            <a:pPr>
              <a:buFontTx/>
              <a:buChar char="-"/>
            </a:pPr>
            <a:r>
              <a:rPr lang="fr-BE" dirty="0"/>
              <a:t>l</a:t>
            </a:r>
            <a:r>
              <a:rPr lang="fr-BE" dirty="0" smtClean="0"/>
              <a:t>a question de vie ou de mort (trouver un compromis)</a:t>
            </a:r>
          </a:p>
          <a:p>
            <a:pPr>
              <a:buFontTx/>
              <a:buChar char="-"/>
            </a:pPr>
            <a:r>
              <a:rPr lang="fr-BE" dirty="0"/>
              <a:t>l</a:t>
            </a:r>
            <a:r>
              <a:rPr lang="fr-BE" dirty="0" smtClean="0"/>
              <a:t>a question à toutes les sauces (à accommoder)</a:t>
            </a:r>
          </a:p>
          <a:p>
            <a:pPr>
              <a:buFontTx/>
              <a:buChar char="-"/>
            </a:pPr>
            <a:r>
              <a:rPr lang="fr-BE" dirty="0" smtClean="0"/>
              <a:t>la question relative (ça dépend)</a:t>
            </a:r>
          </a:p>
          <a:p>
            <a:pPr marL="0" indent="0">
              <a:buNone/>
            </a:pPr>
            <a:r>
              <a:rPr lang="fr-BE" dirty="0" smtClean="0"/>
              <a:t>- La question qui ne se pose pas… passons à autre chose!</a:t>
            </a:r>
          </a:p>
          <a:p>
            <a:pPr>
              <a:buFontTx/>
              <a:buChar char="-"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887775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BE" dirty="0" smtClean="0"/>
          </a:p>
          <a:p>
            <a:pPr marL="0" indent="0">
              <a:buNone/>
            </a:pPr>
            <a:r>
              <a:rPr lang="fr-BE" sz="4400" dirty="0"/>
              <a:t>8</a:t>
            </a:r>
            <a:r>
              <a:rPr lang="fr-BE" sz="4400" dirty="0" smtClean="0"/>
              <a:t>. </a:t>
            </a:r>
            <a:r>
              <a:rPr lang="fr-BE" sz="4400" dirty="0" smtClean="0"/>
              <a:t>Faut-il leur enseigner la grammaire dont ils ont besoin au jour le jour pour communiquer (grammaire occasionnelle) ou une structure grammaticale générale (indépendante de ces besoins)?</a:t>
            </a:r>
          </a:p>
        </p:txBody>
      </p:sp>
    </p:spTree>
    <p:extLst>
      <p:ext uri="{BB962C8B-B14F-4D97-AF65-F5344CB8AC3E}">
        <p14:creationId xmlns:p14="http://schemas.microsoft.com/office/powerpoint/2010/main" val="245238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BE" dirty="0" smtClean="0"/>
          </a:p>
          <a:p>
            <a:pPr marL="0" indent="0">
              <a:buNone/>
            </a:pPr>
            <a:r>
              <a:rPr lang="fr-BE" sz="4400" dirty="0"/>
              <a:t>9</a:t>
            </a:r>
            <a:r>
              <a:rPr lang="fr-BE" sz="4400" dirty="0" smtClean="0"/>
              <a:t>. </a:t>
            </a:r>
            <a:r>
              <a:rPr lang="fr-BE" sz="4400" dirty="0" smtClean="0"/>
              <a:t>Quel français (norme géolinguistique, sociolinguistique, générique…) faut-il enseigner aux apprenants étrangers?</a:t>
            </a:r>
          </a:p>
        </p:txBody>
      </p:sp>
    </p:spTree>
    <p:extLst>
      <p:ext uri="{BB962C8B-B14F-4D97-AF65-F5344CB8AC3E}">
        <p14:creationId xmlns:p14="http://schemas.microsoft.com/office/powerpoint/2010/main" val="267835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BE" dirty="0" smtClean="0"/>
          </a:p>
          <a:p>
            <a:pPr marL="0" indent="0">
              <a:buNone/>
            </a:pPr>
            <a:r>
              <a:rPr lang="fr-BE" sz="4400" dirty="0" smtClean="0"/>
              <a:t>10. Autres </a:t>
            </a:r>
            <a:r>
              <a:rPr lang="fr-BE" sz="4400" dirty="0" smtClean="0"/>
              <a:t>questions : ….</a:t>
            </a:r>
          </a:p>
        </p:txBody>
      </p:sp>
    </p:spTree>
    <p:extLst>
      <p:ext uri="{BB962C8B-B14F-4D97-AF65-F5344CB8AC3E}">
        <p14:creationId xmlns:p14="http://schemas.microsoft.com/office/powerpoint/2010/main" val="21144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6183"/>
          </a:xfrm>
        </p:spPr>
        <p:txBody>
          <a:bodyPr>
            <a:normAutofit fontScale="90000"/>
          </a:bodyPr>
          <a:lstStyle/>
          <a:p>
            <a:pPr algn="ctr"/>
            <a:r>
              <a:rPr lang="fr-BE" dirty="0" smtClean="0">
                <a:solidFill>
                  <a:srgbClr val="FF0000"/>
                </a:solidFill>
              </a:rPr>
              <a:t>1. Contexte</a:t>
            </a:r>
            <a:endParaRPr lang="fr-BE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199" y="1034316"/>
            <a:ext cx="11251223" cy="55159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BE" sz="3300" dirty="0" smtClean="0"/>
              <a:t>Quel est le </a:t>
            </a:r>
            <a:r>
              <a:rPr lang="fr-BE" sz="3300" dirty="0"/>
              <a:t>profil </a:t>
            </a:r>
            <a:r>
              <a:rPr lang="fr-BE" sz="3300" dirty="0" smtClean="0"/>
              <a:t>linguistique/culturel de vos </a:t>
            </a:r>
            <a:r>
              <a:rPr lang="fr-BE" sz="3300" dirty="0"/>
              <a:t>apprenants?</a:t>
            </a:r>
            <a:endParaRPr lang="fr-BE" sz="3300" dirty="0" smtClean="0"/>
          </a:p>
          <a:p>
            <a:pPr marL="536575" indent="-536575">
              <a:buFont typeface="Wingdings" panose="05000000000000000000" pitchFamily="2" charset="2"/>
              <a:buChar char="q"/>
            </a:pPr>
            <a:r>
              <a:rPr lang="fr-BE" sz="2600" dirty="0" smtClean="0"/>
              <a:t>niveau </a:t>
            </a:r>
            <a:r>
              <a:rPr lang="fr-BE" sz="2600" dirty="0"/>
              <a:t>de scolarité </a:t>
            </a:r>
            <a:r>
              <a:rPr lang="fr-BE" sz="2600" dirty="0" smtClean="0"/>
              <a:t>(ou illettrisme, analphabétisme</a:t>
            </a:r>
            <a:r>
              <a:rPr lang="fr-BE" sz="2600" dirty="0"/>
              <a:t>)?</a:t>
            </a:r>
          </a:p>
          <a:p>
            <a:pPr marL="536575" indent="-536575">
              <a:buFont typeface="Wingdings" panose="05000000000000000000" pitchFamily="2" charset="2"/>
              <a:buChar char="q"/>
            </a:pPr>
            <a:r>
              <a:rPr lang="fr-BE" sz="2600" dirty="0" smtClean="0"/>
              <a:t>langue(s</a:t>
            </a:r>
            <a:r>
              <a:rPr lang="fr-BE" sz="2600" dirty="0"/>
              <a:t>) </a:t>
            </a:r>
            <a:r>
              <a:rPr lang="fr-BE" sz="2600" dirty="0" smtClean="0"/>
              <a:t>utilisée(s</a:t>
            </a:r>
            <a:r>
              <a:rPr lang="fr-BE" sz="2600" dirty="0"/>
              <a:t>) dans leur vie quotidienne, familiale, amicale, professionnelle,… ?</a:t>
            </a:r>
          </a:p>
          <a:p>
            <a:pPr marL="536575" indent="-536575">
              <a:buFont typeface="Wingdings" panose="05000000000000000000" pitchFamily="2" charset="2"/>
              <a:buChar char="q"/>
            </a:pPr>
            <a:r>
              <a:rPr lang="fr-BE" sz="2600" dirty="0" smtClean="0"/>
              <a:t>langue(s) étrangère(s) apprise(s) à l’école? Ailleurs? Avec quelle motivation, Quelle connaissance? Quelle pratique?</a:t>
            </a:r>
          </a:p>
          <a:p>
            <a:pPr marL="536575" indent="-536575">
              <a:buFont typeface="Wingdings" panose="05000000000000000000" pitchFamily="2" charset="2"/>
              <a:buChar char="q"/>
            </a:pPr>
            <a:r>
              <a:rPr lang="fr-BE" sz="2600" dirty="0" smtClean="0"/>
              <a:t>langue(s)/culture(s) auxquelles ils s’identifient le plus personnellement?</a:t>
            </a:r>
          </a:p>
          <a:p>
            <a:pPr marL="536575" indent="-536575">
              <a:buFont typeface="Wingdings" panose="05000000000000000000" pitchFamily="2" charset="2"/>
              <a:buChar char="q"/>
            </a:pPr>
            <a:r>
              <a:rPr lang="fr-BE" sz="2600" dirty="0"/>
              <a:t>r</a:t>
            </a:r>
            <a:r>
              <a:rPr lang="fr-BE" sz="2600" dirty="0" smtClean="0"/>
              <a:t>eprésentations (positives, négatives…) de la langue et culture-cibles? </a:t>
            </a:r>
          </a:p>
          <a:p>
            <a:pPr marL="536575" indent="-536575">
              <a:buFont typeface="Wingdings" panose="05000000000000000000" pitchFamily="2" charset="2"/>
              <a:buChar char="q"/>
            </a:pPr>
            <a:endParaRPr lang="fr-BE" sz="3000" dirty="0" smtClean="0"/>
          </a:p>
          <a:p>
            <a:endParaRPr lang="fr-BE" sz="4400" dirty="0" smtClean="0"/>
          </a:p>
          <a:p>
            <a:pPr marL="0" indent="0">
              <a:buNone/>
            </a:pPr>
            <a:endParaRPr lang="fr-BE" sz="4400" dirty="0"/>
          </a:p>
        </p:txBody>
      </p:sp>
    </p:spTree>
    <p:extLst>
      <p:ext uri="{BB962C8B-B14F-4D97-AF65-F5344CB8AC3E}">
        <p14:creationId xmlns:p14="http://schemas.microsoft.com/office/powerpoint/2010/main" val="140359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199" y="990355"/>
            <a:ext cx="10908323" cy="555991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BE" sz="3900" dirty="0" smtClean="0"/>
              <a:t>Quels sont les objectifs d’apprentissage de vos apprenants?</a:t>
            </a:r>
          </a:p>
          <a:p>
            <a:pPr marL="536575" indent="-536575">
              <a:buFont typeface="Wingdings" panose="05000000000000000000" pitchFamily="2" charset="2"/>
              <a:buChar char="q"/>
            </a:pPr>
            <a:r>
              <a:rPr lang="fr-BE" sz="3000" dirty="0" smtClean="0"/>
              <a:t>Se débrouiller en séjour touristique?</a:t>
            </a:r>
          </a:p>
          <a:p>
            <a:pPr marL="536575" indent="-536575">
              <a:buFont typeface="Wingdings" panose="05000000000000000000" pitchFamily="2" charset="2"/>
              <a:buChar char="q"/>
            </a:pPr>
            <a:r>
              <a:rPr lang="fr-BE" sz="3000" dirty="0" smtClean="0"/>
              <a:t>Obtenir un permis de séjour ou de travail?</a:t>
            </a:r>
          </a:p>
          <a:p>
            <a:pPr marL="536575" indent="-536575">
              <a:buFont typeface="Wingdings" panose="05000000000000000000" pitchFamily="2" charset="2"/>
              <a:buChar char="q"/>
            </a:pPr>
            <a:r>
              <a:rPr lang="fr-BE" sz="3000" dirty="0" smtClean="0"/>
              <a:t>Réussir un test, un examen scolaire ou universitaire?</a:t>
            </a:r>
          </a:p>
          <a:p>
            <a:pPr marL="536575" indent="-536575">
              <a:buFont typeface="Wingdings" panose="05000000000000000000" pitchFamily="2" charset="2"/>
              <a:buChar char="q"/>
            </a:pPr>
            <a:r>
              <a:rPr lang="fr-BE" sz="3000" dirty="0" smtClean="0"/>
              <a:t>Accomplir des études à l’étranger?</a:t>
            </a:r>
          </a:p>
          <a:p>
            <a:pPr marL="536575" indent="-536575">
              <a:buFont typeface="Wingdings" panose="05000000000000000000" pitchFamily="2" charset="2"/>
              <a:buChar char="q"/>
            </a:pPr>
            <a:r>
              <a:rPr lang="fr-BE" sz="3000" dirty="0" smtClean="0"/>
              <a:t>Entreprendre des activités professionnelles?</a:t>
            </a:r>
          </a:p>
          <a:p>
            <a:pPr marL="536575" indent="-536575">
              <a:buFont typeface="Wingdings" panose="05000000000000000000" pitchFamily="2" charset="2"/>
              <a:buChar char="q"/>
            </a:pPr>
            <a:r>
              <a:rPr lang="fr-BE" sz="3000" dirty="0" smtClean="0"/>
              <a:t>Entretenir des relations familiales, amicales?</a:t>
            </a:r>
          </a:p>
          <a:p>
            <a:pPr marL="536575" indent="-536575">
              <a:buFont typeface="Wingdings" panose="05000000000000000000" pitchFamily="2" charset="2"/>
              <a:buChar char="q"/>
            </a:pPr>
            <a:r>
              <a:rPr lang="fr-BE" sz="3000" dirty="0" smtClean="0"/>
              <a:t>Connaître la culture, la littérature liées à la langue</a:t>
            </a:r>
          </a:p>
          <a:p>
            <a:pPr marL="536575" indent="-536575">
              <a:buFont typeface="Wingdings" panose="05000000000000000000" pitchFamily="2" charset="2"/>
              <a:buChar char="q"/>
            </a:pPr>
            <a:r>
              <a:rPr lang="fr-BE" sz="3000" dirty="0" smtClean="0"/>
              <a:t>S’intégrer socialement à long terme dans le pays</a:t>
            </a:r>
          </a:p>
          <a:p>
            <a:pPr marL="536575" indent="-536575">
              <a:buFont typeface="Wingdings" panose="05000000000000000000" pitchFamily="2" charset="2"/>
              <a:buChar char="q"/>
            </a:pPr>
            <a:r>
              <a:rPr lang="fr-BE" sz="3000" dirty="0" smtClean="0"/>
              <a:t>Se divertir intelligemment</a:t>
            </a:r>
          </a:p>
          <a:p>
            <a:pPr marL="536575" indent="-536575">
              <a:buFont typeface="Wingdings" panose="05000000000000000000" pitchFamily="2" charset="2"/>
              <a:buChar char="q"/>
            </a:pPr>
            <a:r>
              <a:rPr lang="fr-BE" sz="3000" dirty="0"/>
              <a:t>a</a:t>
            </a:r>
            <a:r>
              <a:rPr lang="fr-BE" sz="3000" dirty="0" smtClean="0"/>
              <a:t>utres : …………</a:t>
            </a:r>
          </a:p>
          <a:p>
            <a:pPr marL="0" indent="0">
              <a:buNone/>
            </a:pPr>
            <a:endParaRPr lang="fr-BE" sz="3000" dirty="0" smtClean="0"/>
          </a:p>
          <a:p>
            <a:pPr marL="536575" indent="-536575">
              <a:buFont typeface="Wingdings" panose="05000000000000000000" pitchFamily="2" charset="2"/>
              <a:buChar char="q"/>
            </a:pPr>
            <a:endParaRPr lang="fr-BE" sz="3000" dirty="0" smtClean="0"/>
          </a:p>
          <a:p>
            <a:pPr marL="536575" indent="-536575">
              <a:buFont typeface="Wingdings" panose="05000000000000000000" pitchFamily="2" charset="2"/>
              <a:buChar char="q"/>
            </a:pPr>
            <a:endParaRPr lang="fr-BE" sz="3900" dirty="0" smtClean="0"/>
          </a:p>
          <a:p>
            <a:endParaRPr lang="fr-BE" sz="4400" dirty="0" smtClean="0"/>
          </a:p>
          <a:p>
            <a:pPr marL="0" indent="0">
              <a:buNone/>
            </a:pPr>
            <a:endParaRPr lang="fr-BE" sz="4400" dirty="0"/>
          </a:p>
        </p:txBody>
      </p:sp>
    </p:spTree>
    <p:extLst>
      <p:ext uri="{BB962C8B-B14F-4D97-AF65-F5344CB8AC3E}">
        <p14:creationId xmlns:p14="http://schemas.microsoft.com/office/powerpoint/2010/main" val="359706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199" y="990355"/>
            <a:ext cx="10908323" cy="49429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BE" sz="3600" dirty="0" smtClean="0"/>
              <a:t>Quel est le cadre de l’apprentissage de la langue?</a:t>
            </a:r>
          </a:p>
          <a:p>
            <a:pPr marL="536575" indent="-536575">
              <a:buFont typeface="Wingdings" panose="05000000000000000000" pitchFamily="2" charset="2"/>
              <a:buChar char="q"/>
            </a:pPr>
            <a:r>
              <a:rPr lang="fr-BE" sz="3000" dirty="0" smtClean="0"/>
              <a:t>Dans le pays L1 (langue et culture maternelles) ou L2 (immersion)?</a:t>
            </a:r>
          </a:p>
          <a:p>
            <a:pPr marL="536575" indent="-536575">
              <a:buFont typeface="Wingdings" panose="05000000000000000000" pitchFamily="2" charset="2"/>
              <a:buChar char="q"/>
            </a:pPr>
            <a:r>
              <a:rPr lang="fr-BE" sz="3000" dirty="0" smtClean="0"/>
              <a:t>Dans un cadre scolaire, un centre de langues, des cours libres, contraignants, payants, gratuits…?</a:t>
            </a:r>
          </a:p>
          <a:p>
            <a:pPr marL="536575" indent="-536575">
              <a:buFont typeface="Wingdings" panose="05000000000000000000" pitchFamily="2" charset="2"/>
              <a:buChar char="q"/>
            </a:pPr>
            <a:r>
              <a:rPr lang="fr-BE" sz="3000" dirty="0" smtClean="0"/>
              <a:t>Dans une situation mono-plurilingue/culturelle?</a:t>
            </a:r>
          </a:p>
          <a:p>
            <a:pPr marL="536575" indent="-536575">
              <a:buFont typeface="Wingdings" panose="05000000000000000000" pitchFamily="2" charset="2"/>
              <a:buChar char="q"/>
            </a:pPr>
            <a:r>
              <a:rPr lang="fr-BE" sz="3000" dirty="0" smtClean="0"/>
              <a:t>Quelle est la composition (- +/- hétérogène) du groupe : niveaux, âges, scolarité, parcours, motivations…?</a:t>
            </a:r>
          </a:p>
          <a:p>
            <a:pPr marL="536575" indent="-536575">
              <a:buFont typeface="Wingdings" panose="05000000000000000000" pitchFamily="2" charset="2"/>
              <a:buChar char="q"/>
            </a:pPr>
            <a:r>
              <a:rPr lang="fr-BE" sz="3000" dirty="0" smtClean="0"/>
              <a:t>Quelles sont les autres expositions à la langue et culture cibles?</a:t>
            </a:r>
          </a:p>
          <a:p>
            <a:pPr marL="536575" indent="-536575">
              <a:buFont typeface="Wingdings" panose="05000000000000000000" pitchFamily="2" charset="2"/>
              <a:buChar char="q"/>
            </a:pPr>
            <a:r>
              <a:rPr lang="fr-BE" sz="3000" dirty="0" smtClean="0"/>
              <a:t>Quel est le cadre physique (classe) et le rythme des leçons?</a:t>
            </a:r>
          </a:p>
          <a:p>
            <a:pPr marL="536575" indent="-536575">
              <a:buFont typeface="Wingdings" panose="05000000000000000000" pitchFamily="2" charset="2"/>
              <a:buChar char="q"/>
            </a:pPr>
            <a:r>
              <a:rPr lang="fr-BE" sz="3000" dirty="0" smtClean="0"/>
              <a:t>Quelles sont les évaluations et leurs enjeux ?</a:t>
            </a:r>
          </a:p>
          <a:p>
            <a:pPr marL="536575" indent="-536575">
              <a:buFont typeface="Wingdings" panose="05000000000000000000" pitchFamily="2" charset="2"/>
              <a:buChar char="q"/>
            </a:pPr>
            <a:r>
              <a:rPr lang="fr-BE" sz="3000" dirty="0" smtClean="0"/>
              <a:t>autres : …………</a:t>
            </a:r>
          </a:p>
          <a:p>
            <a:pPr marL="0" indent="0">
              <a:buNone/>
            </a:pPr>
            <a:endParaRPr lang="fr-BE" sz="3000" dirty="0" smtClean="0"/>
          </a:p>
          <a:p>
            <a:pPr marL="536575" indent="-536575">
              <a:buFont typeface="Wingdings" panose="05000000000000000000" pitchFamily="2" charset="2"/>
              <a:buChar char="q"/>
            </a:pPr>
            <a:endParaRPr lang="fr-BE" sz="3000" dirty="0" smtClean="0"/>
          </a:p>
          <a:p>
            <a:pPr marL="536575" indent="-536575">
              <a:buFont typeface="Wingdings" panose="05000000000000000000" pitchFamily="2" charset="2"/>
              <a:buChar char="q"/>
            </a:pPr>
            <a:endParaRPr lang="fr-BE" sz="3900" dirty="0" smtClean="0"/>
          </a:p>
          <a:p>
            <a:endParaRPr lang="fr-BE" sz="4400" dirty="0" smtClean="0"/>
          </a:p>
          <a:p>
            <a:pPr marL="0" indent="0">
              <a:buNone/>
            </a:pPr>
            <a:endParaRPr lang="fr-BE" sz="4400" dirty="0"/>
          </a:p>
        </p:txBody>
      </p:sp>
    </p:spTree>
    <p:extLst>
      <p:ext uri="{BB962C8B-B14F-4D97-AF65-F5344CB8AC3E}">
        <p14:creationId xmlns:p14="http://schemas.microsoft.com/office/powerpoint/2010/main" val="338383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BE" dirty="0" smtClean="0"/>
          </a:p>
          <a:p>
            <a:pPr marL="0" indent="0">
              <a:buNone/>
            </a:pPr>
            <a:r>
              <a:rPr lang="fr-BE" sz="4400" dirty="0"/>
              <a:t>À</a:t>
            </a:r>
            <a:r>
              <a:rPr lang="fr-BE" sz="4400" dirty="0" smtClean="0"/>
              <a:t> votre avis, quels sont les plus grands bénéfices à apprendre une langue-culture étrangères?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06" y="692542"/>
            <a:ext cx="10516511" cy="1322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683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67862" y="665041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fr-BE" dirty="0" smtClean="0"/>
          </a:p>
          <a:p>
            <a:pPr marL="0" indent="0">
              <a:buNone/>
            </a:pPr>
            <a:r>
              <a:rPr lang="fr-BE" sz="4400" dirty="0" smtClean="0"/>
              <a:t>Quelles sont à votre avis les meilleures conditions pour apprendre/enseigner une langue étrangère?</a:t>
            </a:r>
          </a:p>
          <a:p>
            <a:pPr marL="0" indent="0">
              <a:buNone/>
            </a:pPr>
            <a:r>
              <a:rPr lang="fr-BE" sz="4400" dirty="0" smtClean="0"/>
              <a:t>Dans quelles circonstances avez-vous appris – le mieux – une ou plusieurs langues étrangères?</a:t>
            </a:r>
          </a:p>
        </p:txBody>
      </p:sp>
    </p:spTree>
    <p:extLst>
      <p:ext uri="{BB962C8B-B14F-4D97-AF65-F5344CB8AC3E}">
        <p14:creationId xmlns:p14="http://schemas.microsoft.com/office/powerpoint/2010/main" val="63968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BE" dirty="0" smtClean="0"/>
          </a:p>
          <a:p>
            <a:pPr marL="0" indent="0">
              <a:buNone/>
            </a:pPr>
            <a:r>
              <a:rPr lang="fr-BE" sz="4400" dirty="0"/>
              <a:t>À</a:t>
            </a:r>
            <a:r>
              <a:rPr lang="fr-BE" sz="4400" dirty="0" smtClean="0"/>
              <a:t> votre avis, apprend-on mieux les langues étrangères à l’école ? Quels sont les avantages de l’apprentissage en classe avec un professeurs et des condisciples?</a:t>
            </a:r>
          </a:p>
        </p:txBody>
      </p:sp>
    </p:spTree>
    <p:extLst>
      <p:ext uri="{BB962C8B-B14F-4D97-AF65-F5344CB8AC3E}">
        <p14:creationId xmlns:p14="http://schemas.microsoft.com/office/powerpoint/2010/main" val="254278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744173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fr-BE" dirty="0" smtClean="0"/>
          </a:p>
          <a:p>
            <a:pPr marL="0" indent="0">
              <a:buNone/>
            </a:pPr>
            <a:r>
              <a:rPr lang="fr-BE" sz="4400" dirty="0" smtClean="0"/>
              <a:t>Quelles sont à votre avis les qualités d’un bon enseignant de langue étrangère?</a:t>
            </a:r>
          </a:p>
          <a:p>
            <a:pPr marL="0" indent="0">
              <a:buNone/>
            </a:pPr>
            <a:r>
              <a:rPr lang="fr-BE" sz="4400" dirty="0" smtClean="0"/>
              <a:t>Avez-vous la chance d’avoir eu un bon professeur de langue étrangère à l’école ou ailleurs?</a:t>
            </a:r>
          </a:p>
        </p:txBody>
      </p:sp>
    </p:spTree>
    <p:extLst>
      <p:ext uri="{BB962C8B-B14F-4D97-AF65-F5344CB8AC3E}">
        <p14:creationId xmlns:p14="http://schemas.microsoft.com/office/powerpoint/2010/main" val="384940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</TotalTime>
  <Words>960</Words>
  <Application>Microsoft Office PowerPoint</Application>
  <PresentationFormat>Grand écran</PresentationFormat>
  <Paragraphs>113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Wingdings</vt:lpstr>
      <vt:lpstr>Thème Office</vt:lpstr>
      <vt:lpstr>Vénissieux – 22 août 2021  La question de la grammaire I: Préalables</vt:lpstr>
      <vt:lpstr>La grammaire en didactique du(des) (F)LE…</vt:lpstr>
      <vt:lpstr>1. Contexte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3. Représentations de la grammaire</vt:lpstr>
      <vt:lpstr>Présentation PowerPoint</vt:lpstr>
      <vt:lpstr>NB:</vt:lpstr>
      <vt:lpstr>Présentation PowerPoint</vt:lpstr>
      <vt:lpstr>NB:</vt:lpstr>
      <vt:lpstr>Présentation PowerPoint</vt:lpstr>
      <vt:lpstr>NB:</vt:lpstr>
      <vt:lpstr>NB:</vt:lpstr>
      <vt:lpstr>Présentation PowerPoint</vt:lpstr>
      <vt:lpstr>Présentation PowerPoint</vt:lpstr>
      <vt:lpstr>Présentation PowerPoint</vt:lpstr>
    </vt:vector>
  </TitlesOfParts>
  <Company>PRIMINFO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Sciences du langage  et enseignement/apprentissage des langues</dc:title>
  <dc:creator>Defays Jean-Marc</dc:creator>
  <cp:lastModifiedBy>Defays Jean-Marc</cp:lastModifiedBy>
  <cp:revision>46</cp:revision>
  <dcterms:created xsi:type="dcterms:W3CDTF">2020-09-21T08:23:48Z</dcterms:created>
  <dcterms:modified xsi:type="dcterms:W3CDTF">2021-08-22T06:49:13Z</dcterms:modified>
</cp:coreProperties>
</file>